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Amatic SC"/>
      <p:regular r:id="rId40"/>
      <p:bold r:id="rId41"/>
    </p:embeddedFont>
    <p:embeddedFont>
      <p:font typeface="Source Code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3FBF14-835F-41C2-ADE8-296F2337EE9E}">
  <a:tblStyle styleId="{C43FBF14-835F-41C2-ADE8-296F2337EE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20" Type="http://schemas.openxmlformats.org/officeDocument/2006/relationships/slide" Target="slides/slide14.xml"/><Relationship Id="rId42" Type="http://schemas.openxmlformats.org/officeDocument/2006/relationships/font" Target="fonts/SourceCodePro-regular.fntdata"/><Relationship Id="rId41" Type="http://schemas.openxmlformats.org/officeDocument/2006/relationships/font" Target="fonts/AmaticSC-bold.fntdata"/><Relationship Id="rId22" Type="http://schemas.openxmlformats.org/officeDocument/2006/relationships/slide" Target="slides/slide16.xml"/><Relationship Id="rId44" Type="http://schemas.openxmlformats.org/officeDocument/2006/relationships/font" Target="fonts/SourceCodePro-italic.fntdata"/><Relationship Id="rId21" Type="http://schemas.openxmlformats.org/officeDocument/2006/relationships/slide" Target="slides/slide15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f97bc5a4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f97bc5a4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faea9a6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faea9a6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f97bc5a4f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f97bc5a4f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fa9b7234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fa9b7234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fa9b7234c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9fa9b7234c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fa9b7234c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fa9b7234c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fa9b7234c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fa9b7234c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f97bc5a4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f97bc5a4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f97bc5a4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f97bc5a4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faea9a69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faea9a69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f97bc5a4f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f97bc5a4f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f97bc5a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f97bc5a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f97bc5a4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f97bc5a4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faea9a69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faea9a69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fa9b7234c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fa9b7234c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fa9b7234c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fa9b7234c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faea9a69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faea9a69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f97bc5a4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f97bc5a4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faea9a69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faea9a69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f97bc5a4f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f97bc5a4f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f97bc5a4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f97bc5a4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f97bc5a4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f97bc5a4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faea9a6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9faea9a6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f97bc5a4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f97bc5a4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faea9a69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faea9a69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f97bc5a4f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9f97bc5a4f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f97bc5a4f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f97bc5a4f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faea9a69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faea9a69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faea9a69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faea9a69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f97bc5a4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f97bc5a4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f97bc5a4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f97bc5a4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f97bc5a4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f97bc5a4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faea9a69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faea9a69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rgbClr val="FF914B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914B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accent6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 1">
  <p:cSld name="MAIN_POINT_1_1">
    <p:bg>
      <p:bgPr>
        <a:solidFill>
          <a:srgbClr val="3AB6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DE5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solidFill>
          <a:srgbClr val="FF914B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1">
  <p:cSld name="SECTION_TITLE_AND_DESCRIPTION_1_1">
    <p:bg>
      <p:bgPr>
        <a:solidFill>
          <a:srgbClr val="3AB6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rgbClr val="FF914B"/>
                </a:highlight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FF914B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3AB6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F914B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solidFill>
          <a:srgbClr val="3AB6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0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kFYg7T1eo_O1eem5NtR0104_CZt76yP-/view" TargetMode="External"/><Relationship Id="rId4" Type="http://schemas.openxmlformats.org/officeDocument/2006/relationships/image" Target="../media/image25.jpg"/><Relationship Id="rId5" Type="http://schemas.openxmlformats.org/officeDocument/2006/relationships/hyperlink" Target="http://drive.google.com/file/d/1Ll0F04zkSHD6Ceey9SgElK12IKZwtCDC/view" TargetMode="External"/><Relationship Id="rId6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49.png"/><Relationship Id="rId7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JyUUln6zJKpRskJFtEBecsHoQ3X0LNdA/view" TargetMode="External"/><Relationship Id="rId4" Type="http://schemas.openxmlformats.org/officeDocument/2006/relationships/image" Target="../media/image34.jpg"/><Relationship Id="rId5" Type="http://schemas.openxmlformats.org/officeDocument/2006/relationships/hyperlink" Target="http://drive.google.com/file/d/1iSLlNsI_iThMTDQcWJmpx-wULokFqWpN/view" TargetMode="External"/><Relationship Id="rId6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40.jpg"/><Relationship Id="rId9" Type="http://schemas.openxmlformats.org/officeDocument/2006/relationships/image" Target="../media/image14.png"/><Relationship Id="rId5" Type="http://schemas.openxmlformats.org/officeDocument/2006/relationships/image" Target="../media/image4.jpg"/><Relationship Id="rId6" Type="http://schemas.openxmlformats.org/officeDocument/2006/relationships/image" Target="../media/image17.jpg"/><Relationship Id="rId7" Type="http://schemas.openxmlformats.org/officeDocument/2006/relationships/image" Target="../media/image23.jpg"/><Relationship Id="rId8" Type="http://schemas.openxmlformats.org/officeDocument/2006/relationships/image" Target="../media/image3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53.png"/><Relationship Id="rId6" Type="http://schemas.openxmlformats.org/officeDocument/2006/relationships/image" Target="../media/image18.png"/><Relationship Id="rId7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UAQu7konPn_VLI4Qd7BVBD2-y9ZAn8eE/view" TargetMode="External"/><Relationship Id="rId4" Type="http://schemas.openxmlformats.org/officeDocument/2006/relationships/image" Target="../media/image42.jpg"/><Relationship Id="rId5" Type="http://schemas.openxmlformats.org/officeDocument/2006/relationships/hyperlink" Target="http://drive.google.com/file/d/1jVOsrI-vR9x_4nfJQmYZKZ9RB80tixtl/view" TargetMode="External"/><Relationship Id="rId6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3.png"/><Relationship Id="rId7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0nhL97Z15uBpfEwuqVb_amLj4ZNJdScx/view" TargetMode="External"/><Relationship Id="rId4" Type="http://schemas.openxmlformats.org/officeDocument/2006/relationships/image" Target="../media/image50.jpg"/><Relationship Id="rId5" Type="http://schemas.openxmlformats.org/officeDocument/2006/relationships/hyperlink" Target="http://drive.google.com/file/d/1LZIDJ-uAWcQuWSQuQXm3rzEpQcBzC2Pn/view" TargetMode="External"/><Relationship Id="rId6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14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dGc2L4pSQ1QnAn78Y7402pmQQ7NakW09/view" TargetMode="External"/><Relationship Id="rId4" Type="http://schemas.openxmlformats.org/officeDocument/2006/relationships/image" Target="../media/image36.png"/><Relationship Id="rId5" Type="http://schemas.openxmlformats.org/officeDocument/2006/relationships/hyperlink" Target="http://drive.google.com/file/d/1BRd44xtHjVw1uxRsckyD0X2E_Az021-e/view" TargetMode="External"/><Relationship Id="rId6" Type="http://schemas.openxmlformats.org/officeDocument/2006/relationships/image" Target="../media/image5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WwoLJwgP_MJXhExAMvMk6W5KYY_eBSib/view" TargetMode="External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7Hx2L3vwdEoNU0jPWgPY9DNhRZhY63l-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idx="4294967295"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Mama Chick!</a:t>
            </a:r>
            <a:endParaRPr b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21"/>
          <p:cNvSpPr txBox="1"/>
          <p:nvPr>
            <p:ph idx="4294967295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CSCI 526</a:t>
            </a:r>
            <a:r>
              <a:rPr lang="en" sz="20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 Gold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Prototype Demo</a:t>
            </a:r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93"/>
            <a:ext cx="9143998" cy="51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>
            <p:ph idx="4294967295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rgbClr val="3AB6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CSCI 526 </a:t>
            </a:r>
            <a:r>
              <a:rPr b="1" lang="en" sz="2000">
                <a:solidFill>
                  <a:srgbClr val="3AB6FF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r>
              <a:rPr b="1" lang="en" sz="2000">
                <a:solidFill>
                  <a:srgbClr val="3AB6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Prototype Demo</a:t>
            </a:r>
            <a:endParaRPr b="1">
              <a:solidFill>
                <a:srgbClr val="3AB6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21"/>
          <p:cNvSpPr txBox="1"/>
          <p:nvPr/>
        </p:nvSpPr>
        <p:spPr>
          <a:xfrm>
            <a:off x="6156675" y="4197250"/>
            <a:ext cx="30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4" name="Google Shape;94;p21"/>
          <p:cNvSpPr txBox="1"/>
          <p:nvPr>
            <p:ph idx="4294967295" type="subTitle"/>
          </p:nvPr>
        </p:nvSpPr>
        <p:spPr>
          <a:xfrm>
            <a:off x="420150" y="1179100"/>
            <a:ext cx="85206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3AB6FF"/>
              </a:buClr>
              <a:buSzPts val="3000"/>
              <a:buFont typeface="Comic Sans MS"/>
              <a:buChar char="-"/>
            </a:pPr>
            <a:r>
              <a:rPr b="1" lang="en" sz="3000">
                <a:solidFill>
                  <a:srgbClr val="3AB6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journey of X -</a:t>
            </a:r>
            <a:endParaRPr b="1" sz="3000">
              <a:solidFill>
                <a:srgbClr val="3AB6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idx="1" type="subTitle"/>
          </p:nvPr>
        </p:nvSpPr>
        <p:spPr>
          <a:xfrm>
            <a:off x="311700" y="42274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Feedback and Data Analysis</a:t>
            </a:r>
            <a:endParaRPr sz="8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6105175" y="59950"/>
            <a:ext cx="29148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Most Frequent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Keywords:</a:t>
            </a:r>
            <a:endParaRPr b="1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DE5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Restart/Undo</a:t>
            </a:r>
            <a:endParaRPr sz="1800">
              <a:solidFill>
                <a:schemeClr val="dk2"/>
              </a:solidFill>
              <a:highlight>
                <a:srgbClr val="FFDE5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DE5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View/Camera</a:t>
            </a:r>
            <a:endParaRPr sz="1800">
              <a:solidFill>
                <a:schemeClr val="dk2"/>
              </a:solidFill>
              <a:highlight>
                <a:srgbClr val="FFDE5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DE5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highlight>
                  <a:srgbClr val="FFDE5E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Jump/Control</a:t>
            </a:r>
            <a:endParaRPr sz="1800">
              <a:solidFill>
                <a:schemeClr val="dk2"/>
              </a:solidFill>
              <a:highlight>
                <a:srgbClr val="FFDE5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0675"/>
            <a:ext cx="56232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1327525"/>
            <a:ext cx="10477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952" y="934575"/>
            <a:ext cx="23241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25" y="76200"/>
            <a:ext cx="5357150" cy="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43475"/>
            <a:ext cx="5793400" cy="3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86950"/>
            <a:ext cx="3524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7750" y="1293813"/>
            <a:ext cx="4038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107525"/>
            <a:ext cx="2762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19175" y="2174200"/>
            <a:ext cx="29148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900" y="2533425"/>
            <a:ext cx="5793399" cy="8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" type="subTitle"/>
          </p:nvPr>
        </p:nvSpPr>
        <p:spPr>
          <a:xfrm>
            <a:off x="311700" y="42274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Feedback and Data Analysis</a:t>
            </a:r>
            <a:endParaRPr sz="8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67575"/>
            <a:ext cx="3703841" cy="30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 txBox="1"/>
          <p:nvPr/>
        </p:nvSpPr>
        <p:spPr>
          <a:xfrm>
            <a:off x="929550" y="2965450"/>
            <a:ext cx="2699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Low success rate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375" y="67575"/>
            <a:ext cx="3969293" cy="28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/>
        </p:nvSpPr>
        <p:spPr>
          <a:xfrm>
            <a:off x="5250575" y="2965450"/>
            <a:ext cx="33627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High restart frequency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193775" y="1716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M</a:t>
            </a:r>
            <a:r>
              <a:rPr b="0"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ajor Issues</a:t>
            </a:r>
            <a:endParaRPr/>
          </a:p>
        </p:txBody>
      </p:sp>
      <p:sp>
        <p:nvSpPr>
          <p:cNvPr id="185" name="Google Shape;185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AutoNum type="arabicPeriod"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Player Control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AutoNum type="arabicPeriod"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Tutorial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AutoNum type="arabicPeriod"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Camera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AutoNum type="arabicPeriod"/>
            </a:pPr>
            <a:r>
              <a:rPr b="1" lang="en" sz="2400">
                <a:latin typeface="Comic Sans MS"/>
                <a:ea typeface="Comic Sans MS"/>
                <a:cs typeface="Comic Sans MS"/>
                <a:sym typeface="Comic Sans MS"/>
              </a:rPr>
              <a:t>Flexibility</a:t>
            </a:r>
            <a:endParaRPr b="1"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265500" y="3760299"/>
            <a:ext cx="4045200" cy="4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(Details Will Come Later)</a:t>
            </a:r>
            <a:endParaRPr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control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4864700" y="0"/>
            <a:ext cx="40452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197" name="Google Shape;197;p34"/>
          <p:cNvSpPr txBox="1"/>
          <p:nvPr>
            <p:ph idx="2" type="body"/>
          </p:nvPr>
        </p:nvSpPr>
        <p:spPr>
          <a:xfrm>
            <a:off x="4968800" y="3288650"/>
            <a:ext cx="3837000" cy="17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Adjust the jump parameters;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Reduce unnecessary key controls;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Adding more basic control;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Tutorials to enhance the memory of controls;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Adding help button</a:t>
            </a:r>
            <a:endParaRPr/>
          </a:p>
        </p:txBody>
      </p:sp>
      <p:sp>
        <p:nvSpPr>
          <p:cNvPr id="198" name="Google Shape;198;p34"/>
          <p:cNvSpPr txBox="1"/>
          <p:nvPr>
            <p:ph type="title"/>
          </p:nvPr>
        </p:nvSpPr>
        <p:spPr>
          <a:xfrm>
            <a:off x="4968800" y="2379800"/>
            <a:ext cx="38370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4968800" y="987650"/>
            <a:ext cx="3941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Jump is not that smooth and hard to control;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Control system is complicated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" y="73673"/>
            <a:ext cx="5543817" cy="22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3333250"/>
            <a:ext cx="4392875" cy="16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1175"/>
            <a:ext cx="5103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18375"/>
            <a:ext cx="21907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2650" y="1110525"/>
            <a:ext cx="35242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5350" y="704900"/>
            <a:ext cx="2767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00" y="1554250"/>
            <a:ext cx="4392875" cy="16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endParaRPr b="1"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144425" y="0"/>
            <a:ext cx="4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870900" y="20594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4619650" y="21913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5" name="Google Shape;215;p35" title="playercontrol_new_new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26125"/>
            <a:ext cx="4572000" cy="34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 title="playercontrol_new_old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1525"/>
            <a:ext cx="4506900" cy="3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B6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4864700" y="0"/>
            <a:ext cx="40452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DATA ANALYTICS HERE</a:t>
            </a:r>
            <a:endParaRPr/>
          </a:p>
        </p:txBody>
      </p:sp>
      <p:sp>
        <p:nvSpPr>
          <p:cNvPr id="228" name="Google Shape;228;p37"/>
          <p:cNvSpPr txBox="1"/>
          <p:nvPr>
            <p:ph idx="2" type="body"/>
          </p:nvPr>
        </p:nvSpPr>
        <p:spPr>
          <a:xfrm>
            <a:off x="4968800" y="3288650"/>
            <a:ext cx="3837000" cy="17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Increase</a:t>
            </a:r>
            <a:r>
              <a:rPr lang="en"/>
              <a:t> font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Minimize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Better guidance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Minimize penalty</a:t>
            </a:r>
            <a:endParaRPr/>
          </a:p>
        </p:txBody>
      </p:sp>
      <p:sp>
        <p:nvSpPr>
          <p:cNvPr id="229" name="Google Shape;229;p37"/>
          <p:cNvSpPr txBox="1"/>
          <p:nvPr>
            <p:ph type="title"/>
          </p:nvPr>
        </p:nvSpPr>
        <p:spPr>
          <a:xfrm>
            <a:off x="4968800" y="2379800"/>
            <a:ext cx="38370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30" name="Google Shape;230;p37"/>
          <p:cNvSpPr txBox="1"/>
          <p:nvPr/>
        </p:nvSpPr>
        <p:spPr>
          <a:xfrm>
            <a:off x="4968800" y="987650"/>
            <a:ext cx="3735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Small font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Clustered text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Unclear Instructions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Too much penalty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" y="2584250"/>
            <a:ext cx="4559900" cy="24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 b="-13071" l="0" r="57233" t="0"/>
          <a:stretch/>
        </p:blipFill>
        <p:spPr>
          <a:xfrm>
            <a:off x="126938" y="156025"/>
            <a:ext cx="4322327" cy="8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50" y="835250"/>
            <a:ext cx="43223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50" y="1543050"/>
            <a:ext cx="4322325" cy="47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091228"/>
            <a:ext cx="2644219" cy="264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AB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endParaRPr b="1" sz="18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144425" y="0"/>
            <a:ext cx="4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870900" y="20594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4619650" y="21913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4" name="Google Shape;244;p38" title="tutorial_ol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3200"/>
            <a:ext cx="4572000" cy="341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 title="tutorial_new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63200"/>
            <a:ext cx="4572000" cy="341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E5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14B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Us</a:t>
            </a:r>
            <a:endParaRPr>
              <a:solidFill>
                <a:srgbClr val="FF914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58350" y="1228675"/>
            <a:ext cx="43662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14B"/>
                </a:solidFill>
                <a:latin typeface="Comic Sans MS"/>
                <a:ea typeface="Comic Sans MS"/>
                <a:cs typeface="Comic Sans MS"/>
                <a:sym typeface="Comic Sans MS"/>
              </a:rPr>
              <a:t>A PLATFORMER GAME FOCUSED ON MATH</a:t>
            </a:r>
            <a:endParaRPr b="1">
              <a:solidFill>
                <a:srgbClr val="FF914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49848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AB6FF"/>
                </a:solidFill>
                <a:latin typeface="Comic Sans MS"/>
                <a:ea typeface="Comic Sans MS"/>
                <a:cs typeface="Comic Sans MS"/>
                <a:sym typeface="Comic Sans MS"/>
              </a:rPr>
              <a:t>A TEAM OF SIX DEVELOPERS</a:t>
            </a:r>
            <a:endParaRPr b="1">
              <a:solidFill>
                <a:srgbClr val="3AB6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800" y="1694480"/>
            <a:ext cx="1028700" cy="13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 rotWithShape="1">
          <a:blip r:embed="rId4">
            <a:alphaModFix/>
          </a:blip>
          <a:srcRect b="7381" l="0" r="11260" t="0"/>
          <a:stretch/>
        </p:blipFill>
        <p:spPr>
          <a:xfrm>
            <a:off x="6072588" y="1694485"/>
            <a:ext cx="1056000" cy="13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5">
            <a:alphaModFix/>
          </a:blip>
          <a:srcRect b="0" l="0" r="37838" t="24902"/>
          <a:stretch/>
        </p:blipFill>
        <p:spPr>
          <a:xfrm>
            <a:off x="6070300" y="3151900"/>
            <a:ext cx="1060800" cy="13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 rotWithShape="1">
          <a:blip r:embed="rId6">
            <a:alphaModFix/>
          </a:blip>
          <a:srcRect b="0" l="0" r="0" t="15533"/>
          <a:stretch/>
        </p:blipFill>
        <p:spPr>
          <a:xfrm>
            <a:off x="7185500" y="3151908"/>
            <a:ext cx="1060800" cy="13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7">
            <a:alphaModFix/>
          </a:blip>
          <a:srcRect b="0" l="48591" r="6848" t="29478"/>
          <a:stretch/>
        </p:blipFill>
        <p:spPr>
          <a:xfrm>
            <a:off x="7187799" y="1693925"/>
            <a:ext cx="1056000" cy="13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4800" y="3151892"/>
            <a:ext cx="1024200" cy="137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 rotWithShape="1">
          <a:blip r:embed="rId9">
            <a:alphaModFix/>
          </a:blip>
          <a:srcRect b="2836" l="0" r="0" t="12504"/>
          <a:stretch/>
        </p:blipFill>
        <p:spPr>
          <a:xfrm>
            <a:off x="358350" y="1694475"/>
            <a:ext cx="4365900" cy="287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4864700" y="0"/>
            <a:ext cx="40452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DATA ANALYTICS HERE</a:t>
            </a:r>
            <a:endParaRPr/>
          </a:p>
        </p:txBody>
      </p:sp>
      <p:sp>
        <p:nvSpPr>
          <p:cNvPr id="257" name="Google Shape;257;p40"/>
          <p:cNvSpPr txBox="1"/>
          <p:nvPr>
            <p:ph idx="2" type="body"/>
          </p:nvPr>
        </p:nvSpPr>
        <p:spPr>
          <a:xfrm>
            <a:off x="4968800" y="3288650"/>
            <a:ext cx="3837000" cy="17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dd an indicator to the end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Adjust the camera for each level according to the level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minimap</a:t>
            </a:r>
            <a:endParaRPr/>
          </a:p>
        </p:txBody>
      </p:sp>
      <p:sp>
        <p:nvSpPr>
          <p:cNvPr id="258" name="Google Shape;258;p40"/>
          <p:cNvSpPr txBox="1"/>
          <p:nvPr>
            <p:ph type="title"/>
          </p:nvPr>
        </p:nvSpPr>
        <p:spPr>
          <a:xfrm>
            <a:off x="4968800" y="2379800"/>
            <a:ext cx="38370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59" name="Google Shape;259;p40"/>
          <p:cNvSpPr txBox="1"/>
          <p:nvPr/>
        </p:nvSpPr>
        <p:spPr>
          <a:xfrm>
            <a:off x="4968800" y="987650"/>
            <a:ext cx="3735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Limited view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Players can’t tell the correct path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437300"/>
            <a:ext cx="4457700" cy="25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71600"/>
            <a:ext cx="2762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476250"/>
            <a:ext cx="4457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915950"/>
            <a:ext cx="4076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00" y="-6775"/>
            <a:ext cx="66294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914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endParaRPr b="1"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144425" y="0"/>
            <a:ext cx="4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1" name="Google Shape;271;p41" title="camera2_ol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336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 title="camera2_new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134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4864700" y="0"/>
            <a:ext cx="40452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283" name="Google Shape;283;p43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DATA ANALYTICS HERE</a:t>
            </a:r>
            <a:endParaRPr/>
          </a:p>
        </p:txBody>
      </p:sp>
      <p:sp>
        <p:nvSpPr>
          <p:cNvPr id="284" name="Google Shape;284;p43"/>
          <p:cNvSpPr txBox="1"/>
          <p:nvPr>
            <p:ph idx="2" type="body"/>
          </p:nvPr>
        </p:nvSpPr>
        <p:spPr>
          <a:xfrm>
            <a:off x="4968800" y="3288650"/>
            <a:ext cx="4056300" cy="17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dd </a:t>
            </a:r>
            <a:r>
              <a:rPr lang="en">
                <a:highlight>
                  <a:schemeClr val="dk1"/>
                </a:highlight>
              </a:rPr>
              <a:t>respawn</a:t>
            </a:r>
            <a:r>
              <a:rPr lang="en"/>
              <a:t> mechanic to numbers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Respawn can be used for undo or calculation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 the respawn time to prevent abuse</a:t>
            </a:r>
            <a:endParaRPr/>
          </a:p>
        </p:txBody>
      </p:sp>
      <p:sp>
        <p:nvSpPr>
          <p:cNvPr id="285" name="Google Shape;285;p43"/>
          <p:cNvSpPr txBox="1"/>
          <p:nvPr>
            <p:ph type="title"/>
          </p:nvPr>
        </p:nvSpPr>
        <p:spPr>
          <a:xfrm>
            <a:off x="4968800" y="2379800"/>
            <a:ext cx="38370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286" name="Google Shape;286;p43"/>
          <p:cNvSpPr txBox="1"/>
          <p:nvPr/>
        </p:nvSpPr>
        <p:spPr>
          <a:xfrm>
            <a:off x="4968800" y="987650"/>
            <a:ext cx="40452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There’s no way to undo previous calculations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AutoNum type="arabicPeriod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Number can only be used once, making it less error tolerant.</a:t>
            </a:r>
            <a:endParaRPr sz="1800">
              <a:solidFill>
                <a:schemeClr val="accent1"/>
              </a:solidFill>
              <a:highlight>
                <a:schemeClr val="lt1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00" y="2654055"/>
            <a:ext cx="4056325" cy="233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4688"/>
            <a:ext cx="5229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5" y="1159525"/>
            <a:ext cx="4056314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30100"/>
            <a:ext cx="63246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5425"/>
            <a:ext cx="579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endParaRPr b="1" sz="18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144425" y="0"/>
            <a:ext cx="4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870900" y="20594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4619650" y="21913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0" name="Google Shape;300;p44" title="respawn_ol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38200"/>
            <a:ext cx="4572000" cy="342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 title="respawn_new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838200"/>
            <a:ext cx="4572000" cy="34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B6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AB6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endParaRPr b="1" sz="1800">
              <a:solidFill>
                <a:schemeClr val="accent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144425" y="0"/>
            <a:ext cx="4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870900" y="2059450"/>
            <a:ext cx="590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 VIDEO HERE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8567"/>
          <a:stretch/>
        </p:blipFill>
        <p:spPr>
          <a:xfrm>
            <a:off x="269500" y="585775"/>
            <a:ext cx="3712174" cy="211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0" l="0" r="0" t="-13882"/>
          <a:stretch/>
        </p:blipFill>
        <p:spPr>
          <a:xfrm>
            <a:off x="4925050" y="309876"/>
            <a:ext cx="3712174" cy="228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199" y="2829500"/>
            <a:ext cx="3712174" cy="2016301"/>
          </a:xfrm>
          <a:prstGeom prst="rect">
            <a:avLst/>
          </a:prstGeom>
          <a:noFill/>
          <a:ln cap="flat" cmpd="sng" w="9525">
            <a:solidFill>
              <a:srgbClr val="FF914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46"/>
          <p:cNvPicPr preferRelativeResize="0"/>
          <p:nvPr/>
        </p:nvPicPr>
        <p:blipFill rotWithShape="1">
          <a:blip r:embed="rId6">
            <a:alphaModFix/>
          </a:blip>
          <a:srcRect b="4843" l="0" r="0" t="0"/>
          <a:stretch/>
        </p:blipFill>
        <p:spPr>
          <a:xfrm>
            <a:off x="4925050" y="2829500"/>
            <a:ext cx="3712174" cy="20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HIGHLIGHTS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3406400" y="2031475"/>
            <a:ext cx="530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Core mechanic and its interaction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Respawn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Inverse Gravity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Code Pro"/>
              <a:buChar char="●"/>
            </a:pPr>
            <a:r>
              <a:rPr b="1" lang="en" sz="18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Drag and shoot</a:t>
            </a:r>
            <a:endParaRPr b="1" sz="18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490250" y="526350"/>
            <a:ext cx="7965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The end.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thanks!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29" name="Google Shape;329;p48"/>
          <p:cNvSpPr txBox="1"/>
          <p:nvPr/>
        </p:nvSpPr>
        <p:spPr>
          <a:xfrm>
            <a:off x="2972750" y="4063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E5E"/>
                </a:solidFill>
                <a:latin typeface="Comic Sans MS"/>
                <a:ea typeface="Comic Sans MS"/>
                <a:cs typeface="Comic Sans MS"/>
                <a:sym typeface="Comic Sans MS"/>
              </a:rPr>
              <a:t>MAMACHICK</a:t>
            </a:r>
            <a:endParaRPr sz="2400">
              <a:solidFill>
                <a:srgbClr val="FFDE5E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_add video here</a:t>
            </a:r>
            <a:endParaRPr/>
          </a:p>
        </p:txBody>
      </p:sp>
      <p:sp>
        <p:nvSpPr>
          <p:cNvPr id="335" name="Google Shape;335;p49"/>
          <p:cNvSpPr txBox="1"/>
          <p:nvPr>
            <p:ph idx="1" type="subTitle"/>
          </p:nvPr>
        </p:nvSpPr>
        <p:spPr>
          <a:xfrm>
            <a:off x="311700" y="42274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Current Tutorial</a:t>
            </a:r>
            <a:endParaRPr sz="80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E5E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490250" y="526350"/>
            <a:ext cx="7847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game mechanics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AB6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title"/>
          </p:nvPr>
        </p:nvSpPr>
        <p:spPr>
          <a:xfrm>
            <a:off x="311700" y="438375"/>
            <a:ext cx="31515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AB6FF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IMPROVEMENTS</a:t>
            </a:r>
            <a:endParaRPr>
              <a:solidFill>
                <a:srgbClr val="FF914B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UI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ic Sans MS"/>
              <a:buChar char="●"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Less text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ic Sans MS"/>
              <a:buChar char="●"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Font: size &amp; color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ic Sans MS"/>
              <a:buChar char="●"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Less kill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LEVEL DESIGN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mic Sans MS"/>
              <a:buChar char="●"/>
            </a:pPr>
            <a:r>
              <a:rPr b="1"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Carefully designed paths to make sure players get familiar with basic operations.</a:t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2" name="Google Shape;3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250" y="773850"/>
            <a:ext cx="4687135" cy="2016301"/>
          </a:xfrm>
          <a:prstGeom prst="rect">
            <a:avLst/>
          </a:prstGeom>
          <a:noFill/>
          <a:ln cap="flat" cmpd="sng" w="9525">
            <a:solidFill>
              <a:srgbClr val="FF914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50"/>
          <p:cNvSpPr txBox="1"/>
          <p:nvPr>
            <p:ph idx="4294967295" type="body"/>
          </p:nvPr>
        </p:nvSpPr>
        <p:spPr>
          <a:xfrm>
            <a:off x="709850" y="345450"/>
            <a:ext cx="4843200" cy="24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Beta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4" name="Google Shape;344;p50"/>
          <p:cNvSpPr txBox="1"/>
          <p:nvPr>
            <p:ph idx="4294967295" type="body"/>
          </p:nvPr>
        </p:nvSpPr>
        <p:spPr>
          <a:xfrm>
            <a:off x="3647700" y="3142625"/>
            <a:ext cx="4843200" cy="24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Gold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_ADD ss HERE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914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GOLD</a:t>
            </a:r>
            <a:endParaRPr b="1" sz="1800"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144425" y="0"/>
            <a:ext cx="42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BETA</a:t>
            </a:r>
            <a:endParaRPr sz="1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1" name="Google Shape;351;p51" title="camera1_ol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64100"/>
            <a:ext cx="4572000" cy="31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 title="camera1_new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64100"/>
            <a:ext cx="4572000" cy="31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dk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_put clip for previous UI here</a:t>
            </a:r>
            <a:endParaRPr/>
          </a:p>
        </p:txBody>
      </p:sp>
      <p:sp>
        <p:nvSpPr>
          <p:cNvPr id="358" name="Google Shape;358;p52"/>
          <p:cNvSpPr txBox="1"/>
          <p:nvPr>
            <p:ph idx="1" type="subTitle"/>
          </p:nvPr>
        </p:nvSpPr>
        <p:spPr>
          <a:xfrm>
            <a:off x="311700" y="42274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Previous UI</a:t>
            </a:r>
            <a:endParaRPr sz="8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7749"/>
          <a:stretch/>
        </p:blipFill>
        <p:spPr>
          <a:xfrm>
            <a:off x="446975" y="1053625"/>
            <a:ext cx="4828175" cy="27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2"/>
          <p:cNvPicPr preferRelativeResize="0"/>
          <p:nvPr/>
        </p:nvPicPr>
        <p:blipFill rotWithShape="1">
          <a:blip r:embed="rId4">
            <a:alphaModFix/>
          </a:blip>
          <a:srcRect b="-37297" l="-12600" r="12600" t="45046"/>
          <a:stretch/>
        </p:blipFill>
        <p:spPr>
          <a:xfrm>
            <a:off x="3224175" y="1822500"/>
            <a:ext cx="4828175" cy="27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3AB6F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_add current ui here</a:t>
            </a:r>
            <a:endParaRPr/>
          </a:p>
        </p:txBody>
      </p:sp>
      <p:sp>
        <p:nvSpPr>
          <p:cNvPr id="366" name="Google Shape;366;p53"/>
          <p:cNvSpPr txBox="1"/>
          <p:nvPr>
            <p:ph idx="1" type="subTitle"/>
          </p:nvPr>
        </p:nvSpPr>
        <p:spPr>
          <a:xfrm>
            <a:off x="311700" y="42274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Current UI</a:t>
            </a:r>
            <a:endParaRPr sz="8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 b="0" l="0" r="0" t="12188"/>
          <a:stretch/>
        </p:blipFill>
        <p:spPr>
          <a:xfrm>
            <a:off x="-68875" y="2780975"/>
            <a:ext cx="4366049" cy="23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3"/>
          <p:cNvPicPr preferRelativeResize="0"/>
          <p:nvPr/>
        </p:nvPicPr>
        <p:blipFill rotWithShape="1">
          <a:blip r:embed="rId4">
            <a:alphaModFix/>
          </a:blip>
          <a:srcRect b="0" l="0" r="0" t="13389"/>
          <a:stretch/>
        </p:blipFill>
        <p:spPr>
          <a:xfrm>
            <a:off x="2769575" y="109400"/>
            <a:ext cx="4836649" cy="258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3"/>
          <p:cNvPicPr preferRelativeResize="0"/>
          <p:nvPr/>
        </p:nvPicPr>
        <p:blipFill rotWithShape="1">
          <a:blip r:embed="rId5">
            <a:alphaModFix/>
          </a:blip>
          <a:srcRect b="0" l="0" r="0" t="12326"/>
          <a:stretch/>
        </p:blipFill>
        <p:spPr>
          <a:xfrm>
            <a:off x="590475" y="501225"/>
            <a:ext cx="4777948" cy="258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E5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MECHANICS</a:t>
            </a:r>
            <a:endParaRPr/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Core mechanic: </a:t>
            </a:r>
            <a:endParaRPr b="1" sz="24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player’s number as operand to strategically reach the end point</a:t>
            </a:r>
            <a:endParaRPr/>
          </a:p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45720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Supportive mechanics</a:t>
            </a:r>
            <a:endParaRPr b="1" sz="2400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Dial Menu of Operators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Equation platforms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Teleportation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Inverse gravity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Drag and Shoot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Elevator Platform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Gun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Monster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Char char="●"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PowerUp ball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E5E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25"/>
          <p:cNvGraphicFramePr/>
          <p:nvPr/>
        </p:nvGraphicFramePr>
        <p:xfrm>
          <a:off x="39150" y="-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{C43FBF14-835F-41C2-ADE8-296F2337EE9E}</a:tableStyleId>
              </a:tblPr>
              <a:tblGrid>
                <a:gridCol w="1865575"/>
                <a:gridCol w="5665150"/>
                <a:gridCol w="1534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Mechanics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Description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Interaction with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 mechanic</a:t>
                      </a:r>
                      <a:endParaRPr b="1"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Use player’s number as operand to strategically reach the end point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Almost a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ll other mechanics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Dial menu of operators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choose operator(+,-,*,/) for calculation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Core,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Gun,Monster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Equation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platform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only stand on equation platform if their number satisfy the equation 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Core,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Operator,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Powerup ball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Teleportation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use portal for teleport if their number satisfy equation of portal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Core,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Operator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Inverse gravity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Player’s gravity is 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inverted if their number becomes negative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Core,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Operator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Drag &amp; Shoot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drag 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number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balls and throw them. If number ball hits a monster, monster will die and spawn a powerup ball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Elevator,Monster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Powerup Ball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Elevator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throw number ball to elevator, which will be triggered if the number ball satisfy its equation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,Drag &amp; Shoot,Operator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Gun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pick up a gun and shoot operator as bullets. Bullets can change the number of number ball or monster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,Operator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Monster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Monster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Monsters’ size is related to its number. If their number become 0, they will die.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Core</a:t>
                      </a: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,Gun,Operator, Drag &amp; Shoot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Powerup Ball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Player can pick up powerup ball and make all equation platforms solid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Equation platform, Monster</a:t>
                      </a:r>
                      <a:endParaRPr sz="11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Three weeks</a:t>
            </a:r>
            <a:r>
              <a:rPr lang="en">
                <a:solidFill>
                  <a:schemeClr val="accent1"/>
                </a:solidFill>
              </a:rPr>
              <a:t> ago..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11700" y="42274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used to look like this</a:t>
            </a:r>
            <a:endParaRPr sz="8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7" name="Google Shape;137;p27" title="BetaT2_Rec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200"/>
            <a:ext cx="9144000" cy="40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your feedbacks!</a:t>
            </a:r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5" y="1174400"/>
            <a:ext cx="4839500" cy="386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 rotWithShape="1">
          <a:blip r:embed="rId4">
            <a:alphaModFix/>
          </a:blip>
          <a:srcRect b="5343" l="0" r="0" t="3928"/>
          <a:stretch/>
        </p:blipFill>
        <p:spPr>
          <a:xfrm>
            <a:off x="5129650" y="292850"/>
            <a:ext cx="1782525" cy="29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650" y="3347375"/>
            <a:ext cx="3862576" cy="16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2175" y="292850"/>
            <a:ext cx="2080051" cy="173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2225" y="2118975"/>
            <a:ext cx="2300000" cy="1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14B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_Add newest video clip</a:t>
            </a:r>
            <a:endParaRPr/>
          </a:p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11700" y="437985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we look like this!</a:t>
            </a:r>
            <a:endParaRPr sz="8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4" name="Google Shape;154;p29" title="now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